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4" r:id="rId7"/>
    <p:sldId id="262" r:id="rId8"/>
    <p:sldId id="263" r:id="rId9"/>
    <p:sldId id="266" r:id="rId10"/>
    <p:sldId id="265" r:id="rId11"/>
    <p:sldId id="259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http://bike78.narod.ru/pic/100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43852" cy="1071569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Arial Black" pitchFamily="34" charset="0"/>
              </a:rPr>
              <a:t>Юный водитель</a:t>
            </a:r>
            <a:endParaRPr lang="ru-RU" sz="48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42910" y="1428736"/>
            <a:ext cx="3000396" cy="4857784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Каждый водитель велосипеда и мопеда при выезде на дорогу обязан знать и соблюдать ПДД в части их касающейся</a:t>
            </a:r>
          </a:p>
          <a:p>
            <a:endParaRPr lang="ru-RU" dirty="0"/>
          </a:p>
        </p:txBody>
      </p:sp>
      <p:pic>
        <p:nvPicPr>
          <p:cNvPr id="1026" name="Picture 2" descr="C:\Documents and Settings\Gaik216021\Мои документы\Толина\памятки\картинки со скутерами\2 скутера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26" y="1044194"/>
            <a:ext cx="5214974" cy="58138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2000240"/>
            <a:ext cx="8715436" cy="46434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Вопрос 4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335758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no Pro Smbd Display" pitchFamily="18" charset="0"/>
              </a:rPr>
              <a:t>18 сентября 2014г</a:t>
            </a:r>
            <a:r>
              <a:rPr lang="ru-RU" sz="2400" dirty="0" smtClean="0">
                <a:latin typeface="Arno Pro Smbd Display" pitchFamily="18" charset="0"/>
              </a:rPr>
              <a:t>. в 02.05 на ул. Октябрьский городок, напротив д.31 </a:t>
            </a:r>
            <a:r>
              <a:rPr lang="ru-RU" sz="2400" dirty="0" smtClean="0">
                <a:latin typeface="Arno Pro Smbd Display" pitchFamily="18" charset="0"/>
              </a:rPr>
              <a:t> 16-летний учащийся СОШ № 121, </a:t>
            </a:r>
            <a:r>
              <a:rPr lang="ru-RU" sz="2400" dirty="0" smtClean="0">
                <a:latin typeface="Arno Pro Smbd Display" pitchFamily="18" charset="0"/>
              </a:rPr>
              <a:t>не </a:t>
            </a:r>
            <a:r>
              <a:rPr lang="ru-RU" sz="2400" dirty="0" smtClean="0">
                <a:latin typeface="Arno Pro Smbd Display" pitchFamily="18" charset="0"/>
              </a:rPr>
              <a:t>имея </a:t>
            </a:r>
            <a:r>
              <a:rPr lang="ru-RU" sz="2400" dirty="0" smtClean="0">
                <a:latin typeface="Arno Pro Smbd Display" pitchFamily="18" charset="0"/>
              </a:rPr>
              <a:t>права на управление данным видом </a:t>
            </a:r>
            <a:r>
              <a:rPr lang="ru-RU" sz="2400" dirty="0" smtClean="0">
                <a:latin typeface="Arno Pro Smbd Display" pitchFamily="18" charset="0"/>
              </a:rPr>
              <a:t>транспорта, управляя </a:t>
            </a:r>
            <a:r>
              <a:rPr lang="ru-RU" sz="2400" dirty="0" err="1" smtClean="0">
                <a:latin typeface="Arno Pro Smbd Display" pitchFamily="18" charset="0"/>
              </a:rPr>
              <a:t>скутреом</a:t>
            </a:r>
            <a:r>
              <a:rPr lang="ru-RU" sz="2400" dirty="0" smtClean="0">
                <a:latin typeface="Arno Pro Smbd Display" pitchFamily="18" charset="0"/>
              </a:rPr>
              <a:t> </a:t>
            </a:r>
            <a:r>
              <a:rPr lang="en-US" sz="2400" dirty="0" smtClean="0">
                <a:latin typeface="Arno Pro Smbd Display" pitchFamily="18" charset="0"/>
              </a:rPr>
              <a:t>ORION</a:t>
            </a:r>
            <a:r>
              <a:rPr lang="ru-RU" sz="2400" dirty="0" smtClean="0">
                <a:latin typeface="Arno Pro Smbd Display" pitchFamily="18" charset="0"/>
              </a:rPr>
              <a:t> 125</a:t>
            </a:r>
            <a:r>
              <a:rPr lang="en-US" sz="2400" dirty="0" smtClean="0">
                <a:latin typeface="Arno Pro Smbd Display" pitchFamily="18" charset="0"/>
              </a:rPr>
              <a:t>A</a:t>
            </a:r>
            <a:r>
              <a:rPr lang="ru-RU" sz="2400" dirty="0" smtClean="0">
                <a:latin typeface="Arno Pro Smbd Display" pitchFamily="18" charset="0"/>
              </a:rPr>
              <a:t>, </a:t>
            </a:r>
            <a:r>
              <a:rPr lang="ru-RU" sz="2400" dirty="0" smtClean="0">
                <a:latin typeface="Arno Pro Smbd Display" pitchFamily="18" charset="0"/>
              </a:rPr>
              <a:t>не </a:t>
            </a:r>
            <a:r>
              <a:rPr lang="ru-RU" sz="2400" dirty="0" smtClean="0">
                <a:latin typeface="Arno Pro Smbd Display" pitchFamily="18" charset="0"/>
              </a:rPr>
              <a:t>зарегистрированным </a:t>
            </a:r>
            <a:r>
              <a:rPr lang="ru-RU" sz="2400" dirty="0" smtClean="0">
                <a:latin typeface="Arno Pro Smbd Display" pitchFamily="18" charset="0"/>
              </a:rPr>
              <a:t>в установленном порядке в ГИБДД, без полиса </a:t>
            </a:r>
            <a:r>
              <a:rPr lang="ru-RU" sz="2000" dirty="0" smtClean="0">
                <a:latin typeface="Arno Pro Smbd Display" pitchFamily="18" charset="0"/>
              </a:rPr>
              <a:t>ОСАГО, </a:t>
            </a:r>
            <a:r>
              <a:rPr lang="ru-RU" sz="2400" dirty="0" smtClean="0">
                <a:latin typeface="Arno Pro Smbd Display" pitchFamily="18" charset="0"/>
              </a:rPr>
              <a:t>при </a:t>
            </a:r>
            <a:r>
              <a:rPr lang="ru-RU" sz="2400" dirty="0" smtClean="0">
                <a:latin typeface="Arno Pro Smbd Display" pitchFamily="18" charset="0"/>
              </a:rPr>
              <a:t>повороте налево не уступил дорогу </a:t>
            </a:r>
            <a:r>
              <a:rPr lang="ru-RU" sz="2400" dirty="0" smtClean="0">
                <a:latin typeface="Arno Pro Smbd Display" pitchFamily="18" charset="0"/>
              </a:rPr>
              <a:t>движущемуся </a:t>
            </a:r>
            <a:r>
              <a:rPr lang="ru-RU" sz="2400" dirty="0" smtClean="0">
                <a:latin typeface="Arno Pro Smbd Display" pitchFamily="18" charset="0"/>
              </a:rPr>
              <a:t>со встречного </a:t>
            </a:r>
            <a:r>
              <a:rPr lang="ru-RU" sz="2400" dirty="0" smtClean="0">
                <a:latin typeface="Arno Pro Smbd Display" pitchFamily="18" charset="0"/>
              </a:rPr>
              <a:t>направления автомобилю </a:t>
            </a:r>
            <a:r>
              <a:rPr lang="en-US" sz="2400" dirty="0" smtClean="0">
                <a:latin typeface="Arno Pro Smbd Display" pitchFamily="18" charset="0"/>
              </a:rPr>
              <a:t>VOLKSWAGEN POLO</a:t>
            </a:r>
            <a:r>
              <a:rPr lang="ru-RU" sz="2400" dirty="0" smtClean="0">
                <a:latin typeface="Arno Pro Smbd Display" pitchFamily="18" charset="0"/>
              </a:rPr>
              <a:t>. В </a:t>
            </a:r>
            <a:r>
              <a:rPr lang="ru-RU" sz="2400" dirty="0" smtClean="0">
                <a:latin typeface="Arno Pro Smbd Display" pitchFamily="18" charset="0"/>
              </a:rPr>
              <a:t>результате происшествия водитель </a:t>
            </a:r>
            <a:r>
              <a:rPr lang="ru-RU" sz="2400" dirty="0" smtClean="0">
                <a:latin typeface="Arno Pro Smbd Display" pitchFamily="18" charset="0"/>
              </a:rPr>
              <a:t>скутера </a:t>
            </a:r>
            <a:r>
              <a:rPr lang="ru-RU" sz="2400" dirty="0" smtClean="0">
                <a:latin typeface="Arno Pro Smbd Display" pitchFamily="18" charset="0"/>
              </a:rPr>
              <a:t>с </a:t>
            </a:r>
            <a:r>
              <a:rPr lang="ru-RU" sz="2400" dirty="0" smtClean="0">
                <a:latin typeface="Arno Pro Smbd Display" pitchFamily="18" charset="0"/>
              </a:rPr>
              <a:t>сотрясением </a:t>
            </a:r>
            <a:r>
              <a:rPr lang="ru-RU" sz="2400" dirty="0" smtClean="0">
                <a:latin typeface="Arno Pro Smbd Display" pitchFamily="18" charset="0"/>
              </a:rPr>
              <a:t>головного мозга, ушибами и ссадинами </a:t>
            </a:r>
            <a:r>
              <a:rPr lang="ru-RU" sz="2400" dirty="0" smtClean="0">
                <a:latin typeface="Arno Pro Smbd Display" pitchFamily="18" charset="0"/>
              </a:rPr>
              <a:t>госпитализирован </a:t>
            </a:r>
            <a:r>
              <a:rPr lang="ru-RU" sz="2400" dirty="0" smtClean="0">
                <a:latin typeface="Arno Pro Smbd Display" pitchFamily="18" charset="0"/>
              </a:rPr>
              <a:t>в </a:t>
            </a:r>
            <a:r>
              <a:rPr lang="ru-RU" sz="2400" dirty="0" smtClean="0">
                <a:latin typeface="Arno Pro Smbd Display" pitchFamily="18" charset="0"/>
              </a:rPr>
              <a:t>ОДКБ, его 17-летний пассажир с черепно-мозговой </a:t>
            </a:r>
            <a:r>
              <a:rPr lang="ru-RU" sz="2400" dirty="0" smtClean="0">
                <a:latin typeface="Arno Pro Smbd Display" pitchFamily="18" charset="0"/>
              </a:rPr>
              <a:t>травмой, сотрясением головного мозга, закрытым переломом правого бедра </a:t>
            </a:r>
            <a:r>
              <a:rPr lang="ru-RU" sz="2400" dirty="0" smtClean="0">
                <a:latin typeface="Arno Pro Smbd Display" pitchFamily="18" charset="0"/>
              </a:rPr>
              <a:t>также госпитализирован в больницу.  Несовершеннолетние </a:t>
            </a:r>
            <a:r>
              <a:rPr lang="ru-RU" sz="2400" dirty="0" smtClean="0">
                <a:latin typeface="Arno Pro Smbd Display" pitchFamily="18" charset="0"/>
              </a:rPr>
              <a:t>водитель мотоцикла и его пассажир двигались </a:t>
            </a:r>
            <a:r>
              <a:rPr lang="ru-RU" sz="2400" smtClean="0">
                <a:latin typeface="Arno Pro Smbd Display" pitchFamily="18" charset="0"/>
              </a:rPr>
              <a:t>без </a:t>
            </a:r>
            <a:r>
              <a:rPr lang="ru-RU" sz="2400" smtClean="0">
                <a:latin typeface="Arno Pro Smbd Display" pitchFamily="18" charset="0"/>
              </a:rPr>
              <a:t>мотошлемов.</a:t>
            </a:r>
            <a:endParaRPr lang="ru-RU" sz="2400" dirty="0">
              <a:latin typeface="Arno Pro Smbd Display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928671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Какие последствия ожидают несовершеннолетнего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водителя ?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Gaik216021\Мои документы\Толина\шлем всему голова\фото шлем-всему голова\скутер 3.jp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3001963" y="1571612"/>
            <a:ext cx="8939565" cy="55721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2214554"/>
            <a:ext cx="8643998" cy="428628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6439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Нарушение </a:t>
            </a:r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требований </a:t>
            </a:r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ПДД, </a:t>
            </a:r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образует состав </a:t>
            </a:r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административного правонарушения или </a:t>
            </a:r>
            <a:r>
              <a:rPr lang="ru-RU" sz="3200" b="1" i="1" dirty="0" smtClean="0">
                <a:solidFill>
                  <a:srgbClr val="C00000"/>
                </a:solidFill>
                <a:ea typeface="Kozuka Mincho Pro M" pitchFamily="18" charset="-128"/>
                <a:cs typeface="Times New Roman" pitchFamily="18" charset="0"/>
              </a:rPr>
              <a:t>уголовного преступления.</a:t>
            </a:r>
            <a:endParaRPr lang="ru-RU" sz="3200" b="1" i="1" dirty="0" smtClean="0">
              <a:solidFill>
                <a:srgbClr val="C00000"/>
              </a:solidFill>
              <a:ea typeface="Kozuka Mincho Pro M" pitchFamily="18" charset="-128"/>
            </a:endParaRP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71612"/>
            <a:ext cx="8929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 о совершенных несовершеннолетними правонарушениях, посягающих на безопасность дорожного движения, рассматривают, как правило, районные (городские) комиссии по делам несовершеннолетних и защите их прав. Их статус определен Федеральным законом от 24 июня 1999 г. № 120-ФЗ «Об основах системы профилактики безнадзорности и правонарушений несовершеннолетних». Комиссия имеет право вынести предупреждение; возложить на несовершеннолетнего, достигшего 15-летнего возраста, обязанность возместить материальный ущерб (если несовершеннолетний имеет самостоятельный заработок) или своим трудом устранить причиненный материальный ущерб; наложить на несовершеннолетнего, достигшего 16-летнего возраста, штраф.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Административная ответственность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5005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 отсутствии при себе водительского удостоверения на водителя в соответствии со ст.12.3 ч.1 </a:t>
            </a:r>
            <a:r>
              <a:rPr lang="ru-RU" sz="2400" dirty="0" err="1" smtClean="0">
                <a:solidFill>
                  <a:srgbClr val="002060"/>
                </a:solidFill>
              </a:rPr>
              <a:t>КоАП</a:t>
            </a:r>
            <a:r>
              <a:rPr lang="ru-RU" sz="2400" dirty="0" smtClean="0">
                <a:solidFill>
                  <a:srgbClr val="002060"/>
                </a:solidFill>
              </a:rPr>
              <a:t> РФ налагается штраф 500 </a:t>
            </a:r>
            <a:r>
              <a:rPr lang="ru-RU" sz="2400" dirty="0" err="1" smtClean="0">
                <a:solidFill>
                  <a:srgbClr val="002060"/>
                </a:solidFill>
              </a:rPr>
              <a:t>руб</a:t>
            </a:r>
            <a:r>
              <a:rPr lang="ru-RU" sz="2400" dirty="0" smtClean="0">
                <a:solidFill>
                  <a:srgbClr val="002060"/>
                </a:solidFill>
              </a:rPr>
              <a:t>).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 отсутствии права на управление ТС в соответствии со ст.12.7 ч.1 </a:t>
            </a:r>
            <a:r>
              <a:rPr lang="ru-RU" sz="2400" dirty="0" err="1" smtClean="0">
                <a:solidFill>
                  <a:srgbClr val="002060"/>
                </a:solidFill>
              </a:rPr>
              <a:t>КоАП</a:t>
            </a:r>
            <a:r>
              <a:rPr lang="ru-RU" sz="2400" dirty="0" smtClean="0">
                <a:solidFill>
                  <a:srgbClr val="002060"/>
                </a:solidFill>
              </a:rPr>
              <a:t> РФ на водителя налагается штраф в размере от 5000 до 15000 руб.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 управлении </a:t>
            </a:r>
            <a:r>
              <a:rPr lang="ru-RU" sz="2400" dirty="0" err="1" smtClean="0">
                <a:solidFill>
                  <a:srgbClr val="002060"/>
                </a:solidFill>
              </a:rPr>
              <a:t>мототранспортом</a:t>
            </a:r>
            <a:r>
              <a:rPr lang="ru-RU" sz="2400" dirty="0" smtClean="0">
                <a:solidFill>
                  <a:srgbClr val="002060"/>
                </a:solidFill>
              </a:rPr>
              <a:t> либо перевозке на мотоцикле пассажиров без мотошлемов или в </a:t>
            </a:r>
            <a:r>
              <a:rPr lang="ru-RU" sz="2400" dirty="0" err="1" smtClean="0">
                <a:solidFill>
                  <a:srgbClr val="002060"/>
                </a:solidFill>
              </a:rPr>
              <a:t>незастегнутых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мотошламах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 соответствии со ст.12.6  </a:t>
            </a:r>
            <a:r>
              <a:rPr lang="ru-RU" sz="2400" dirty="0" err="1" smtClean="0">
                <a:solidFill>
                  <a:srgbClr val="002060"/>
                </a:solidFill>
              </a:rPr>
              <a:t>КоАП</a:t>
            </a:r>
            <a:r>
              <a:rPr lang="ru-RU" sz="2400" dirty="0" smtClean="0">
                <a:solidFill>
                  <a:srgbClr val="002060"/>
                </a:solidFill>
              </a:rPr>
              <a:t> РФ на водителя налагается штраф в размере 1000 руб.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 отсутствии полиса ОСАГО в соответствии со ст.12.37 на водителя налагается штраф в размере 500 и 800 руб.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571604" y="928670"/>
            <a:ext cx="6000792" cy="500066"/>
          </a:xfrm>
          <a:prstGeom prst="snip2DiagRect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Наступает с 16 лет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14282" y="5929330"/>
            <a:ext cx="8715436" cy="71438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При  отсутствии самостоятельного заработка у несовершеннолетнего  штраф взыскивается с его родителей или иных законных представителей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 случае совершения ДТП в зависимости от тяжести причиненного вреда водитель привлекается к административной или уголовной ответственности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3357554" y="1285860"/>
            <a:ext cx="2428892" cy="857256"/>
          </a:xfrm>
          <a:prstGeom prst="flowChartExtra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средней тяжести</a:t>
            </a:r>
            <a:endParaRPr lang="ru-RU" b="1" i="1" dirty="0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285720" y="1214422"/>
            <a:ext cx="2500330" cy="928694"/>
          </a:xfrm>
          <a:prstGeom prst="flowChartExtra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легкой  тяжести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6357950" y="1285860"/>
            <a:ext cx="2071702" cy="857256"/>
          </a:xfrm>
          <a:prstGeom prst="flowChartExtra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тяжкий вред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14282" y="2214554"/>
            <a:ext cx="2714644" cy="4357718"/>
          </a:xfrm>
          <a:prstGeom prst="upArrowCallout">
            <a:avLst>
              <a:gd name="adj1" fmla="val 20096"/>
              <a:gd name="adj2" fmla="val 17643"/>
              <a:gd name="adj3" fmla="val 15805"/>
              <a:gd name="adj4" fmla="val 848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соответствии с ч.1 ст.12.24 </a:t>
            </a:r>
            <a:r>
              <a:rPr lang="ru-RU" b="1" dirty="0" err="1" smtClean="0">
                <a:solidFill>
                  <a:srgbClr val="002060"/>
                </a:solidFill>
              </a:rPr>
              <a:t>КоАП</a:t>
            </a:r>
            <a:r>
              <a:rPr lang="ru-RU" b="1" dirty="0" smtClean="0">
                <a:solidFill>
                  <a:srgbClr val="002060"/>
                </a:solidFill>
              </a:rPr>
              <a:t> РФ  налагается административный штраф в размере от 2500 до 5000 </a:t>
            </a:r>
            <a:r>
              <a:rPr lang="ru-RU" b="1" dirty="0" err="1" smtClean="0">
                <a:solidFill>
                  <a:srgbClr val="002060"/>
                </a:solidFill>
              </a:rPr>
              <a:t>руб</a:t>
            </a:r>
            <a:r>
              <a:rPr lang="ru-RU" b="1" dirty="0" smtClean="0">
                <a:solidFill>
                  <a:srgbClr val="002060"/>
                </a:solidFill>
              </a:rPr>
              <a:t> или лишение права  управления  транспортными средствами на срок от одного года до полутора лет.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071802" y="2214554"/>
            <a:ext cx="2928958" cy="4357718"/>
          </a:xfrm>
          <a:prstGeom prst="upArrowCallout">
            <a:avLst>
              <a:gd name="adj1" fmla="val 18841"/>
              <a:gd name="adj2" fmla="val 17302"/>
              <a:gd name="adj3" fmla="val 16275"/>
              <a:gd name="adj4" fmla="val 85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6143636" y="2214554"/>
            <a:ext cx="2786082" cy="4357718"/>
          </a:xfrm>
          <a:prstGeom prst="upArrowCallout">
            <a:avLst>
              <a:gd name="adj1" fmla="val 25000"/>
              <a:gd name="adj2" fmla="val 19773"/>
              <a:gd name="adj3" fmla="val 15127"/>
              <a:gd name="adj4" fmla="val 855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соответствии со ст.264 УК РФ  виновного  ожидает ограничение свободы до 3 лет, либо арест на срок от 3 до 6 мес., либо лишение свободы на срок от 2 до 7 лет, с лишением права управления ТС на срок  до 3 лет.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86116" y="3000372"/>
            <a:ext cx="25717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соответствии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 ч.2 ст.12.24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КоАП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РФ налагается административный штраф в размере от 10000 до 25000 руб.  или лишение права управления транспортными средствами на срок от полутора до двух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i="1" dirty="0" smtClean="0"/>
              <a:t>Скутер – не игрушка, а полноправное транспортное средство</a:t>
            </a:r>
            <a:endParaRPr lang="ru-RU" sz="3600" b="1" i="1" dirty="0"/>
          </a:p>
        </p:txBody>
      </p:sp>
      <p:pic>
        <p:nvPicPr>
          <p:cNvPr id="26626" name="Picture 2" descr="C:\Documents and Settings\Gaik216021\Мои документы\Толина\памятки\картинки со скутерами\мото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71535" y="1005682"/>
            <a:ext cx="7929618" cy="5852318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715008" y="1857364"/>
            <a:ext cx="34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Источник повышенной опасности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10001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Управлять мопедами, скутерами и мотоциклами можно только достигнув определенного возраста  </a:t>
            </a:r>
          </a:p>
        </p:txBody>
      </p:sp>
      <p:pic>
        <p:nvPicPr>
          <p:cNvPr id="2050" name="Picture 2" descr="C:\Documents and Settings\Gaik216021\Мои документы\Толина\памятки\картинки со скутерами\Скутер3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2714644" cy="35255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7" y="928671"/>
            <a:ext cx="20717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мопед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928671"/>
            <a:ext cx="2286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легкий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мотоцикл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928670"/>
            <a:ext cx="30718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Тяжелый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мотоцикл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054" name="Picture 6" descr="F:\мото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428868"/>
            <a:ext cx="3061517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6" name="Picture 8" descr="F:\мото 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9" y="2357430"/>
            <a:ext cx="3500431" cy="365782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5720" y="5929330"/>
            <a:ext cx="2428892" cy="571504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 16 лет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86116" y="5929330"/>
            <a:ext cx="2357454" cy="571504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 16 лет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29388" y="5929330"/>
            <a:ext cx="2428892" cy="571504"/>
          </a:xfrm>
          <a:prstGeom prst="round2DiagRect">
            <a:avLst>
              <a:gd name="adj1" fmla="val 16667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 18 лет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43116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До 50 </a:t>
            </a:r>
            <a:r>
              <a:rPr lang="ru-RU" sz="2800" b="1" i="1" dirty="0" smtClean="0">
                <a:solidFill>
                  <a:schemeClr val="bg1"/>
                </a:solidFill>
              </a:rPr>
              <a:t>куб см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21431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до 125 куб см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214311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от 125 куб см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 1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9"/>
            <a:ext cx="7000924" cy="19288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    Какие документы должен иметь при себе и предъявлять по требованию сотруднику     полиции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    водитель 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pic>
        <p:nvPicPr>
          <p:cNvPr id="3075" name="Picture 3" descr="F:\мото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9429816" cy="4071966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000" contrast="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928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Водитель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мототранспортного</a:t>
            </a:r>
            <a:r>
              <a:rPr lang="ru-RU" sz="2800" b="1" i="1" dirty="0" smtClean="0">
                <a:solidFill>
                  <a:srgbClr val="002060"/>
                </a:solidFill>
              </a:rPr>
              <a:t> средства обязан иметь при себе и передавать сотрудникам полиции для проверки  </a:t>
            </a:r>
          </a:p>
        </p:txBody>
      </p:sp>
      <p:pic>
        <p:nvPicPr>
          <p:cNvPr id="2050" name="Picture 2" descr="C:\Documents and Settings\Gaik216021\Мои документы\Толина\памятки\картинки со скутерами\Скутер3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2714644" cy="35255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7" y="1285861"/>
            <a:ext cx="20717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мопед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285861"/>
            <a:ext cx="2286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легкий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мотоцикл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285861"/>
            <a:ext cx="30718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Тяжелый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мотоцикл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054" name="Picture 6" descr="F:\мото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14554"/>
            <a:ext cx="3061517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6" name="Picture 8" descr="F:\мото 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271501"/>
            <a:ext cx="3500431" cy="344351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282" y="5572140"/>
            <a:ext cx="2500330" cy="1143008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Водительское удостоверение категории «М»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8926" y="5572140"/>
            <a:ext cx="3071834" cy="1143008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/>
              <a:t> 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водительское удостоверение категории «А1»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 полис ОСАГО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 свидетельство о регистрации ТС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143636" y="5572140"/>
            <a:ext cx="3000364" cy="1143008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водительское удостоверение категории «А»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 полис ОСАГО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 свидетельство о регистрации ТС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b="1" i="1" dirty="0" smtClean="0"/>
              <a:t>Вопрос 2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214554"/>
            <a:ext cx="2143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 должен поступить водитель мопеда, если ему необходимо повернуть налево ?</a:t>
            </a:r>
            <a:endParaRPr lang="ru-RU" sz="2800" b="1" i="1" dirty="0"/>
          </a:p>
        </p:txBody>
      </p:sp>
      <p:pic>
        <p:nvPicPr>
          <p:cNvPr id="5122" name="Picture 2" descr="C:\Documents and Settings\Gaik216021\Мои документы\Мои рисунки\перекресто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6514215" cy="45259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мото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8171">
            <a:off x="4922751" y="-386064"/>
            <a:ext cx="4232570" cy="2810131"/>
          </a:xfrm>
          <a:prstGeom prst="rect">
            <a:avLst/>
          </a:prstGeom>
          <a:noFill/>
          <a:effectLst>
            <a:softEdge rad="317500"/>
          </a:effectLst>
          <a:scene3d>
            <a:camera prst="isometricLeftDown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Правила движения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       на мопеде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929486" cy="452596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Водители мопедов должны двигаться по правому краю проезжей части в один ряд либо по полосе для велосипедистов.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Запрещается поворачивать налево или разворачиваться на дорогах с трамвайным движением и на дорогах, имеющих более одной полосы для движения в данном направлении.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Двигаться по дороге без застегнутого мотошлема запрещено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R:\УГИБДД\Отдел_ОАРиПБДД\Мельничук_ОВ\Совещание в РИРО\Для школы\Знаки для пешеходов\Предпис. вело дорож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157161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Велосипедная дорожка или полоса для движения велосипедистов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4" descr="R:\УГИБДД\Отдел_ОАРиПБДД\Мельничук_ОВ\Совещание в РИРО\Для школы\Игры по дор знакам\дорожные знаки\поворот запреще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8605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500438"/>
            <a:ext cx="1071570" cy="10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8" name="Picture 4" descr="C:\Documents and Settings\Gaik216021\Мои документы\Толина\памятки\картинки со скутерами\мотошлем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786322"/>
            <a:ext cx="1142988" cy="11429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ерекресток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8252" y="714356"/>
            <a:ext cx="8955748" cy="6400832"/>
          </a:xfr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14285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Вопрос  3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0"/>
            <a:ext cx="6500826" cy="128586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Нерегулируемый перекресток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Главная и второстепенная дороги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3"/>
            <a:ext cx="2643188" cy="66436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Дорожные знаки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1431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8572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214563"/>
            <a:ext cx="9286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5072063"/>
            <a:ext cx="6215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chemeClr val="bg2"/>
              </a:solidFill>
              <a:latin typeface="Trebuchet MS" pitchFamily="34" charset="0"/>
            </a:endParaRPr>
          </a:p>
          <a:p>
            <a:endParaRPr lang="ru-RU" sz="1400" dirty="0">
              <a:solidFill>
                <a:schemeClr val="bg2"/>
              </a:solidFill>
              <a:latin typeface="Trebuchet MS" pitchFamily="34" charset="0"/>
            </a:endParaRPr>
          </a:p>
          <a:p>
            <a:r>
              <a:rPr lang="ru-RU" sz="1400" b="1" dirty="0">
                <a:solidFill>
                  <a:schemeClr val="bg2"/>
                </a:solidFill>
                <a:latin typeface="Trebuchet MS" pitchFamily="34" charset="0"/>
              </a:rPr>
              <a:t>В случае, когда главная дорога на перекрестке меняет направление, водители, движущиеся по главной дороге, должны руководствоваться правилами проезда перекрестков равнозначных дорог. Этим же правилом должны руководствоваться водители, движущиеся по второстепенным дорогам</a:t>
            </a:r>
          </a:p>
        </p:txBody>
      </p:sp>
      <p:pic>
        <p:nvPicPr>
          <p:cNvPr id="2052" name="Picture 4" descr="http://bike78.narod.ru/pic/100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85750" y="3786188"/>
            <a:ext cx="2071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7500" y="3500438"/>
            <a:ext cx="2428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bg2"/>
                </a:solidFill>
                <a:latin typeface="Trebuchet MS" pitchFamily="34" charset="0"/>
              </a:rPr>
              <a:t>Когда главная дорога поворачивает вправо или влево, об этом сообщает дорожный знак-табличка «Направление главной дороги».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75" y="1285875"/>
            <a:ext cx="2714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2"/>
                </a:solidFill>
                <a:latin typeface="Trebuchet MS" pitchFamily="34" charset="0"/>
              </a:rPr>
              <a:t>Признак главной дороги – наличие дорожного покрытия по отношению к грунтовой дороге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5" y="5500688"/>
            <a:ext cx="250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Пересечение со второстепенной дорогой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3" y="6072188"/>
            <a:ext cx="2500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Примыкание второстепенной дороги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75" y="3071813"/>
            <a:ext cx="857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Уступи дорогу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3071813"/>
            <a:ext cx="15001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Движение без остановки запрещено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75" y="1571625"/>
            <a:ext cx="1071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Главная дорога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642938"/>
            <a:ext cx="10017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5" name="TextBox 24"/>
          <p:cNvSpPr txBox="1"/>
          <p:nvPr/>
        </p:nvSpPr>
        <p:spPr>
          <a:xfrm>
            <a:off x="928688" y="1571625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Конец главной дороги</a:t>
            </a:r>
          </a:p>
        </p:txBody>
      </p:sp>
      <p:pic>
        <p:nvPicPr>
          <p:cNvPr id="20" name="Рисунок 19" descr="Рисунок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3143248"/>
            <a:ext cx="39290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" name="Рисунок 23" descr="Рисунок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1285860"/>
            <a:ext cx="3714776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42853"/>
            <a:ext cx="7143800" cy="85725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Регулируемый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перекресток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3071803" cy="64293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Сигналы регулировщика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исунок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00174"/>
            <a:ext cx="51625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0" y="5000625"/>
            <a:ext cx="535782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При наличии на перекрестке регулировщика все участники дорожного движения должны выполнять его сигналы, даже если они противоречат сигналам светофора, требованиям дорожных знаков и разметки.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857250" cy="13573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3116"/>
            <a:ext cx="755650" cy="12858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1071563" cy="128587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1006475" cy="142081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14438" y="714356"/>
            <a:ext cx="17859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Движение всех транспортных средств запрещено во всех направлениях.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3571876"/>
            <a:ext cx="25003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Со стороны левого и правого бока разрешено движение прямо и направо. Со стороны груди и спины движение запрещено.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4786322"/>
            <a:ext cx="22859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Со стороны левого бока движение разрешено во всех направлениях. Со стороны груди разрешено движение только направо. Со стороны правого бока и спины движение запрещено.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863</Words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Юный водитель</vt:lpstr>
      <vt:lpstr>Управлять мопедами, скутерами и мотоциклами можно только достигнув определенного возраста  </vt:lpstr>
      <vt:lpstr>Вопрос 1</vt:lpstr>
      <vt:lpstr>Водитель мототранспортного средства обязан иметь при себе и передавать сотрудникам полиции для проверки  </vt:lpstr>
      <vt:lpstr>Вопрос 2</vt:lpstr>
      <vt:lpstr>Правила движения                           на мопеде </vt:lpstr>
      <vt:lpstr>Слайд 7</vt:lpstr>
      <vt:lpstr>Нерегулируемый перекресток Главная и второстепенная дороги</vt:lpstr>
      <vt:lpstr>Регулируемый  перекресток</vt:lpstr>
      <vt:lpstr>Вопрос 4</vt:lpstr>
      <vt:lpstr>Слайд 11</vt:lpstr>
      <vt:lpstr>Административная ответственность</vt:lpstr>
      <vt:lpstr>В случае совершения ДТП в зависимости от тяжести причиненного вреда водитель привлекается к административной или уголовной ответственности. </vt:lpstr>
      <vt:lpstr>Скутер – не игрушка, а полноправное транспортное средство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gaik216021</cp:lastModifiedBy>
  <cp:revision>52</cp:revision>
  <dcterms:modified xsi:type="dcterms:W3CDTF">2014-10-22T14:10:19Z</dcterms:modified>
</cp:coreProperties>
</file>